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12" autoAdjust="0"/>
    <p:restoredTop sz="94660"/>
  </p:normalViewPr>
  <p:slideViewPr>
    <p:cSldViewPr snapToGrid="0">
      <p:cViewPr>
        <p:scale>
          <a:sx n="50" d="100"/>
          <a:sy n="50" d="100"/>
        </p:scale>
        <p:origin x="30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8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99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61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5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9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4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18-Jul-22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41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95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5229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70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122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461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16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503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45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18-Jul-22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heat" TargetMode="External"/><Relationship Id="rId7" Type="http://schemas.openxmlformats.org/officeDocument/2006/relationships/hyperlink" Target="https://www.britannica.com/dictionary/concept" TargetMode="External"/><Relationship Id="rId2" Type="http://schemas.openxmlformats.org/officeDocument/2006/relationships/hyperlink" Target="https://www.britannica.com/science/scien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ritannica.com/science/energy" TargetMode="External"/><Relationship Id="rId5" Type="http://schemas.openxmlformats.org/officeDocument/2006/relationships/hyperlink" Target="https://www.britannica.com/science/temperature" TargetMode="External"/><Relationship Id="rId4" Type="http://schemas.openxmlformats.org/officeDocument/2006/relationships/hyperlink" Target="https://www.britannica.com/science/work-physic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equilibrium" TargetMode="External"/><Relationship Id="rId2" Type="http://schemas.openxmlformats.org/officeDocument/2006/relationships/hyperlink" Target="https://www.britannica.com/science/thermal-equilibrium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britannica.com/science/internal-energy" TargetMode="Externa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entropy" TargetMode="External"/><Relationship Id="rId2" Type="http://schemas.openxmlformats.org/officeDocument/2006/relationships/hyperlink" Target="https://www.britannica.com/science/entropy-physics" TargetMode="Externa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chemical-element" TargetMode="External"/><Relationship Id="rId2" Type="http://schemas.openxmlformats.org/officeDocument/2006/relationships/hyperlink" Target="https://www.britannica.com/science/crystal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JPG"/><Relationship Id="rId4" Type="http://schemas.openxmlformats.org/officeDocument/2006/relationships/hyperlink" Target="https://www.britannica.com/science/absolute-ze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D82A-2BA1-EAD4-F57C-88C176A89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3342290"/>
            <a:ext cx="10637520" cy="1530419"/>
          </a:xfrm>
        </p:spPr>
        <p:txBody>
          <a:bodyPr anchor="b">
            <a:normAutofit/>
          </a:bodyPr>
          <a:lstStyle/>
          <a:p>
            <a:pPr algn="l"/>
            <a:r>
              <a:rPr lang="en-US" dirty="0"/>
              <a:t>Laws of Thermodynamics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71353-D63F-6BD7-E957-EC0906240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" y="4958625"/>
            <a:ext cx="10637520" cy="1207083"/>
          </a:xfrm>
        </p:spPr>
        <p:txBody>
          <a:bodyPr anchor="t">
            <a:normAutofit/>
          </a:bodyPr>
          <a:lstStyle/>
          <a:p>
            <a:pPr algn="l"/>
            <a:endParaRPr lang="en-US"/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8E2EA8E4-CD5C-551A-871F-0E33002A2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70" r="2471" b="3"/>
          <a:stretch/>
        </p:blipFill>
        <p:spPr>
          <a:xfrm>
            <a:off x="3053372" y="10"/>
            <a:ext cx="3040552" cy="304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1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2352B-4A0C-9DAD-EA12-26AAD416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3903125" cy="128089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Contents: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7B6EA-843F-1683-E2D2-2FA188273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0200"/>
            <a:ext cx="5602288" cy="4933950"/>
          </a:xfrm>
        </p:spPr>
        <p:txBody>
          <a:bodyPr>
            <a:noAutofit/>
          </a:bodyPr>
          <a:lstStyle/>
          <a:p>
            <a:r>
              <a:rPr lang="en-US" sz="3200" dirty="0"/>
              <a:t>Zeroth law of thermodynamics</a:t>
            </a:r>
          </a:p>
          <a:p>
            <a:r>
              <a:rPr lang="en-US" sz="3200" dirty="0"/>
              <a:t>First law of thermodynamics</a:t>
            </a:r>
          </a:p>
          <a:p>
            <a:r>
              <a:rPr lang="en-US" sz="3200" dirty="0"/>
              <a:t>Second law of thermodynamics</a:t>
            </a:r>
          </a:p>
          <a:p>
            <a:r>
              <a:rPr lang="en-US" sz="3200" dirty="0"/>
              <a:t>Third law of thermodynamics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755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20DA-A891-3E29-383F-EB9257123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1" y="624110"/>
            <a:ext cx="9428162" cy="97609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Thermodynamics: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40345-403C-A881-5083-23ED1BBA3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0" y="1771650"/>
            <a:ext cx="9124950" cy="4139572"/>
          </a:xfrm>
        </p:spPr>
        <p:txBody>
          <a:bodyPr>
            <a:normAutofit/>
          </a:bodyPr>
          <a:lstStyle/>
          <a:p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Branch of physics, dealing with the study of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thermal systems 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without taking into account their internal structure</a:t>
            </a:r>
          </a:p>
          <a:p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</a:t>
            </a: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Georgia" panose="020405020504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cience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 of the </a:t>
            </a:r>
            <a:r>
              <a:rPr lang="en-US" sz="2400" b="0" i="0" dirty="0">
                <a:effectLst/>
                <a:latin typeface="Georgia" panose="02040502050405020303" pitchFamily="18" charset="0"/>
              </a:rPr>
              <a:t>relationship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 between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Georgia" panose="02040502050405020303" pitchFamily="18" charset="0"/>
                <a:hlinkClick r:id="rId3"/>
              </a:rPr>
              <a:t>heat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,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Georgia" panose="02040502050405020303" pitchFamily="18" charset="0"/>
                <a:hlinkClick r:id="rId4"/>
              </a:rPr>
              <a:t>work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,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Georgia" panose="02040502050405020303" pitchFamily="18" charset="0"/>
                <a:hlinkClick r:id="rId5"/>
              </a:rPr>
              <a:t>temperature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, and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Georgia" panose="02040502050405020303" pitchFamily="18" charset="0"/>
                <a:hlinkClick r:id="rId6"/>
              </a:rPr>
              <a:t>energy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. In broad terms, thermodynamics deals with the transfer of energy from one place to another and from one form to another. The key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Georgia" panose="02040502050405020303" pitchFamily="18" charset="0"/>
                <a:hlinkClick r:id="rId7"/>
              </a:rPr>
              <a:t>concept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 is that heat is a form of energy corresponding to a definite amount of mechanical work.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577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65628-68D2-7D17-1151-A5271DD3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297" y="407305"/>
            <a:ext cx="4137059" cy="128089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Zeroth law of thermodynamics: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544BB-1187-6310-5091-43292D167D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83956" y="2133600"/>
            <a:ext cx="3478594" cy="3777622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When two systems are each in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apple-system"/>
                <a:hlinkClick r:id="rId2"/>
              </a:rPr>
              <a:t>thermal equilibrium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with a third system, the first two systems are in thermal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apple-system"/>
                <a:hlinkClick r:id="rId3"/>
              </a:rPr>
              <a:t>equilibrium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with each other. 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78B470B-DBB6-E9C5-B42A-3CB0F44A5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50" y="1504950"/>
            <a:ext cx="5942843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0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CF295-FC52-97A5-B200-82182DF7C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450" y="624110"/>
            <a:ext cx="9809161" cy="99514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First law of thermodynamics: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57A0B-22BC-B9C5-0AA4-AF64E11A68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5850" y="1619250"/>
            <a:ext cx="10418761" cy="1809750"/>
          </a:xfrm>
        </p:spPr>
        <p:txBody>
          <a:bodyPr>
            <a:normAutofit/>
          </a:bodyPr>
          <a:lstStyle/>
          <a:p>
            <a:r>
              <a:rPr lang="en-US" sz="2400" b="0" i="1" dirty="0">
                <a:solidFill>
                  <a:srgbClr val="1A1A1A"/>
                </a:solidFill>
                <a:effectLst/>
                <a:latin typeface="Callibri body"/>
              </a:rPr>
              <a:t>law of conservation of energy.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Callibri body"/>
              </a:rPr>
              <a:t> The change in a system’s </a:t>
            </a:r>
            <a:r>
              <a:rPr lang="en-US" sz="2400" b="0" i="0" u="none" strike="noStrike" dirty="0">
                <a:solidFill>
                  <a:srgbClr val="14599D"/>
                </a:solidFill>
                <a:effectLst/>
                <a:latin typeface="Callibri body"/>
                <a:hlinkClick r:id="rId2"/>
              </a:rPr>
              <a:t>internal energy</a:t>
            </a:r>
            <a:r>
              <a:rPr lang="en-US" sz="2400" b="0" i="0" dirty="0">
                <a:solidFill>
                  <a:srgbClr val="1A1A1A"/>
                </a:solidFill>
                <a:effectLst/>
                <a:latin typeface="Callibri body"/>
              </a:rPr>
              <a:t> is equal to the difference between heat added to the system from its surroundings and work done by the system on its surroundings.</a:t>
            </a:r>
            <a:endParaRPr lang="en-US" sz="2400" dirty="0">
              <a:latin typeface="Callibri body"/>
            </a:endParaRP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3CAF948-D92F-1E05-CDE7-86FC4B706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3429000"/>
            <a:ext cx="9582776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64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978A-E211-191D-189E-B68A5471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088" y="624110"/>
            <a:ext cx="10590524" cy="128089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Second law of thermodynamics: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55E11-7685-7128-3B8D-624386A5D5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905000"/>
            <a:ext cx="10363826" cy="381304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Kelvin-Plank statement</a:t>
            </a:r>
            <a:r>
              <a:rPr lang="en-US" sz="2000" dirty="0"/>
              <a:t>: It  is not possible for a heat engine operating in a cycle to convert its heat input  completely  into work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Clausius Statement</a:t>
            </a:r>
            <a:r>
              <a:rPr lang="en-US" sz="2000" dirty="0"/>
              <a:t>:  It is impossible for a self acting machine ( </a:t>
            </a:r>
            <a:r>
              <a:rPr lang="en-US" sz="2000" dirty="0" err="1"/>
              <a:t>anaided</a:t>
            </a:r>
            <a:r>
              <a:rPr lang="en-US" sz="2000" dirty="0"/>
              <a:t> by any external agency) to transfer heat from  one body at lower temperature to another body at higher temperature</a:t>
            </a:r>
          </a:p>
          <a:p>
            <a:r>
              <a:rPr lang="en-US" sz="2000" dirty="0"/>
              <a:t>In other words heat at a given temperature cannot be </a:t>
            </a:r>
            <a:r>
              <a:rPr lang="en-US" sz="2000" dirty="0">
                <a:solidFill>
                  <a:srgbClr val="1A1A1A"/>
                </a:solidFill>
                <a:latin typeface="-apple-system"/>
              </a:rPr>
              <a:t>  </a:t>
            </a:r>
            <a:r>
              <a:rPr lang="en-US" sz="2000" dirty="0">
                <a:solidFill>
                  <a:srgbClr val="1A1A1A"/>
                </a:solidFill>
              </a:rPr>
              <a:t>converted entirely into work. Consequently, the </a:t>
            </a:r>
            <a:r>
              <a:rPr lang="en-US" sz="2000" dirty="0">
                <a:solidFill>
                  <a:srgbClr val="14599D"/>
                </a:solidFill>
                <a:hlinkClick r:id="rId2"/>
              </a:rPr>
              <a:t>entropy</a:t>
            </a:r>
            <a:r>
              <a:rPr lang="en-US" sz="2000" dirty="0">
                <a:solidFill>
                  <a:srgbClr val="1A1A1A"/>
                </a:solidFill>
              </a:rPr>
              <a:t> of a closed system, or heat energy per unit temperature, increases over time toward some maximum value. </a:t>
            </a:r>
            <a:r>
              <a:rPr lang="en-US" sz="2000" dirty="0"/>
              <a:t> </a:t>
            </a:r>
          </a:p>
          <a:p>
            <a:r>
              <a:rPr lang="en-US" sz="2000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Thus, all closed systems tend toward an equilibrium state in which </a:t>
            </a:r>
            <a:r>
              <a:rPr lang="en-US" sz="2000" b="0" i="0" u="none" strike="noStrike" dirty="0">
                <a:solidFill>
                  <a:srgbClr val="14599D"/>
                </a:solidFill>
                <a:effectLst/>
                <a:latin typeface="Century Gothic" panose="020B0502020202020204" pitchFamily="34" charset="0"/>
                <a:hlinkClick r:id="rId3"/>
              </a:rPr>
              <a:t>entropy</a:t>
            </a:r>
            <a:r>
              <a:rPr lang="en-US" sz="2000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 is at a maximum and no energy is available to do useful work.</a:t>
            </a:r>
            <a:endParaRPr lang="en-US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729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62DF4-40E3-F567-85A3-12D998ADB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24110"/>
            <a:ext cx="10590837" cy="128089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Third Law of Thermodynamics: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B60D-E185-F322-5DEF-08430461C2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66851"/>
            <a:ext cx="10363826" cy="838200"/>
          </a:xfrm>
        </p:spPr>
        <p:txBody>
          <a:bodyPr/>
          <a:lstStyle/>
          <a:p>
            <a:r>
              <a:rPr lang="en-US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The entropy of a perfect </a:t>
            </a:r>
            <a:r>
              <a:rPr lang="en-US" b="0" i="0" u="none" strike="noStrike" dirty="0">
                <a:solidFill>
                  <a:srgbClr val="14599D"/>
                </a:solidFill>
                <a:effectLst/>
                <a:latin typeface="Century Gothic" panose="020B0502020202020204" pitchFamily="34" charset="0"/>
                <a:hlinkClick r:id="rId2"/>
              </a:rPr>
              <a:t>crystal</a:t>
            </a:r>
            <a:r>
              <a:rPr lang="en-US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 of an </a:t>
            </a:r>
            <a:r>
              <a:rPr lang="en-US" b="0" i="0" u="none" strike="noStrike" dirty="0">
                <a:solidFill>
                  <a:srgbClr val="14599D"/>
                </a:solidFill>
                <a:effectLst/>
                <a:latin typeface="Century Gothic" panose="020B0502020202020204" pitchFamily="34" charset="0"/>
                <a:hlinkClick r:id="rId3"/>
              </a:rPr>
              <a:t>element</a:t>
            </a:r>
            <a:r>
              <a:rPr lang="en-US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 in its most stable form tends to zero as the temperature approaches </a:t>
            </a:r>
            <a:r>
              <a:rPr lang="en-US" b="0" i="0" u="none" strike="noStrike" dirty="0">
                <a:solidFill>
                  <a:srgbClr val="14599D"/>
                </a:solidFill>
                <a:effectLst/>
                <a:latin typeface="Century Gothic" panose="020B0502020202020204" pitchFamily="34" charset="0"/>
                <a:hlinkClick r:id="rId4"/>
              </a:rPr>
              <a:t>absolute zero</a:t>
            </a:r>
            <a:r>
              <a:rPr lang="en-US" b="0" i="0" dirty="0">
                <a:solidFill>
                  <a:srgbClr val="1A1A1A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A271443-402E-EAE4-BB28-74600EB25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05050"/>
            <a:ext cx="9525000" cy="392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756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216</TotalTime>
  <Words>327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-apple-system</vt:lpstr>
      <vt:lpstr>Arial</vt:lpstr>
      <vt:lpstr>Callibri body</vt:lpstr>
      <vt:lpstr>Century Gothic</vt:lpstr>
      <vt:lpstr>Georgia</vt:lpstr>
      <vt:lpstr>Wingdings 3</vt:lpstr>
      <vt:lpstr>Wisp</vt:lpstr>
      <vt:lpstr>Laws of Thermodynamics</vt:lpstr>
      <vt:lpstr>Contents:</vt:lpstr>
      <vt:lpstr>Thermodynamics:</vt:lpstr>
      <vt:lpstr>Zeroth law of thermodynamics:</vt:lpstr>
      <vt:lpstr>First law of thermodynamics:</vt:lpstr>
      <vt:lpstr>Second law of thermodynamics:</vt:lpstr>
      <vt:lpstr>Third Law of Thermodynamics: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Laws of Thermodynamics</dc:title>
  <dc:creator>Svastik   Kanwar</dc:creator>
  <cp:lastModifiedBy>Svastik   Kanwar</cp:lastModifiedBy>
  <cp:revision>9</cp:revision>
  <dcterms:created xsi:type="dcterms:W3CDTF">2022-07-18T10:29:44Z</dcterms:created>
  <dcterms:modified xsi:type="dcterms:W3CDTF">2022-07-18T14:06:34Z</dcterms:modified>
</cp:coreProperties>
</file>